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
  </p:notesMasterIdLst>
  <p:sldIdLst>
    <p:sldId id="257" r:id="rId2"/>
    <p:sldId id="256" r:id="rId3"/>
    <p:sldId id="265" r:id="rId4"/>
    <p:sldId id="258" r:id="rId5"/>
    <p:sldId id="263" r:id="rId6"/>
    <p:sldId id="266" r:id="rId7"/>
    <p:sldId id="259" r:id="rId8"/>
    <p:sldId id="261" r:id="rId9"/>
    <p:sldId id="260" r:id="rId10"/>
    <p:sldId id="264"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30A0"/>
    <a:srgbClr val="3BBF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291" autoAdjust="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44F6EA-3EE5-4626-A225-78CFC51171C3}" type="datetimeFigureOut">
              <a:rPr lang="en-US" smtClean="0"/>
              <a:t>11/9/2020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4302E9-FFE4-4B05-8023-9534A46F941D}" type="slidenum">
              <a:rPr lang="en-US" smtClean="0"/>
              <a:t>‹#›</a:t>
            </a:fld>
            <a:endParaRPr lang="en-US" dirty="0"/>
          </a:p>
        </p:txBody>
      </p:sp>
    </p:spTree>
    <p:extLst>
      <p:ext uri="{BB962C8B-B14F-4D97-AF65-F5344CB8AC3E}">
        <p14:creationId xmlns:p14="http://schemas.microsoft.com/office/powerpoint/2010/main" val="3678404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 beautiful mind is a movie produced in 2001 that concerns the life of John Fore Nash.  He is a well-known schizophrenic mathematician. Being a mathematical genius places him to invent rational behavior theory, which is what earned him Novel Price in 1994. The Movie itself is inspired by a novel called “A Beautiful Mind," authored by Sylvia Nasar.  The Movie portrays the audience the issues to do with schizophrenia. Several scenes might not reveal what exactly happened to John Nash, but facts and ideas are displayed concerning schizophrenia (Charles 21). The schizophrenia condition of John Nash appears unusual. The situation seems to deviations from what schizophrenia individuals should be. The Movie is useful in enlightening the audience about what it means to have schizophrenia and live individuals with such conditions (Thacker and Caitlin 264). The film “A Beautiful Mind" exposes the audience to mental illness, Genius, relationships, morality, and love, as evident in the conversation among characters such as John Nash, Charles Herman, and Alicia Nash. This presentation has incorporated a couple of key terms used in the Movie</a:t>
            </a:r>
            <a:endParaRPr lang="en-US" dirty="0"/>
          </a:p>
        </p:txBody>
      </p:sp>
      <p:sp>
        <p:nvSpPr>
          <p:cNvPr id="4" name="Slide Number Placeholder 3"/>
          <p:cNvSpPr>
            <a:spLocks noGrp="1"/>
          </p:cNvSpPr>
          <p:nvPr>
            <p:ph type="sldNum" sz="quarter" idx="10"/>
          </p:nvPr>
        </p:nvSpPr>
        <p:spPr/>
        <p:txBody>
          <a:bodyPr/>
          <a:lstStyle/>
          <a:p>
            <a:fld id="{454302E9-FFE4-4B05-8023-9534A46F941D}" type="slidenum">
              <a:rPr lang="en-US" smtClean="0"/>
              <a:t>4</a:t>
            </a:fld>
            <a:endParaRPr lang="en-US" dirty="0"/>
          </a:p>
        </p:txBody>
      </p:sp>
    </p:spTree>
    <p:extLst>
      <p:ext uri="{BB962C8B-B14F-4D97-AF65-F5344CB8AC3E}">
        <p14:creationId xmlns:p14="http://schemas.microsoft.com/office/powerpoint/2010/main" val="40866342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Explanation of thesis</a:t>
            </a:r>
          </a:p>
          <a:p>
            <a:r>
              <a:rPr lang="en-US" sz="1200" kern="1200" dirty="0">
                <a:solidFill>
                  <a:schemeClr val="tx1"/>
                </a:solidFill>
                <a:effectLst/>
                <a:latin typeface="+mn-lt"/>
                <a:ea typeface="+mn-ea"/>
                <a:cs typeface="+mn-cs"/>
              </a:rPr>
              <a:t>In this movie we find John Nash who is acclaimed mathematics expert suffering delusion that has affected his carrier several times. As he approaches 30 years, he develops schizophrenic episodes which hamper his carrier. The mental illness suffered by Nash is connected to him being a genius as revealed by Nasar. His health condition makes him lack some sense of social awareness and brings a challenge to socially interact with family, peers and friends. Love is well evident where Nash writes about how experienced loving as well as being loved by Bricker. In this firms, several key words have been used for audience to capture the story in it.</a:t>
            </a:r>
          </a:p>
          <a:p>
            <a:r>
              <a:rPr lang="en-US" dirty="0"/>
              <a:t> </a:t>
            </a:r>
          </a:p>
        </p:txBody>
      </p:sp>
      <p:sp>
        <p:nvSpPr>
          <p:cNvPr id="4" name="Slide Number Placeholder 3"/>
          <p:cNvSpPr>
            <a:spLocks noGrp="1"/>
          </p:cNvSpPr>
          <p:nvPr>
            <p:ph type="sldNum" sz="quarter" idx="10"/>
          </p:nvPr>
        </p:nvSpPr>
        <p:spPr/>
        <p:txBody>
          <a:bodyPr/>
          <a:lstStyle/>
          <a:p>
            <a:fld id="{454302E9-FFE4-4B05-8023-9534A46F941D}" type="slidenum">
              <a:rPr lang="en-US" smtClean="0"/>
              <a:t>5</a:t>
            </a:fld>
            <a:endParaRPr lang="en-US" dirty="0"/>
          </a:p>
        </p:txBody>
      </p:sp>
    </p:spTree>
    <p:extLst>
      <p:ext uri="{BB962C8B-B14F-4D97-AF65-F5344CB8AC3E}">
        <p14:creationId xmlns:p14="http://schemas.microsoft.com/office/powerpoint/2010/main" val="18671730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the beautiful mind the central argument is about battling with schizophrenia. This is evident through a character John Nash was a well-known mathematician. The movie portrays the impacts of this disorder including hampering his own carrier. His health condition makes him lack some sense of social awareness and brings a challenge to socially interact with family, peers and friends. Love is well evident where Nash writes about how experienced loving as well as being loved by Bricker. This film has been inspired by events that comes across John’s live and besides being genius mathematician this does not prevent him from undergoing mental illness as described in the presentation. Although  gets better  at the end of the film he still find himself in in a very painful situation caused by schizophrenia  which harrows journey of self- discovery.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54302E9-FFE4-4B05-8023-9534A46F941D}" type="slidenum">
              <a:rPr lang="en-US" smtClean="0"/>
              <a:t>6</a:t>
            </a:fld>
            <a:endParaRPr lang="en-US" dirty="0"/>
          </a:p>
        </p:txBody>
      </p:sp>
    </p:spTree>
    <p:extLst>
      <p:ext uri="{BB962C8B-B14F-4D97-AF65-F5344CB8AC3E}">
        <p14:creationId xmlns:p14="http://schemas.microsoft.com/office/powerpoint/2010/main" val="3897280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slides offers a list of key terms.</a:t>
            </a:r>
            <a:r>
              <a:rPr lang="en-US" baseline="0" dirty="0"/>
              <a:t> </a:t>
            </a:r>
            <a:r>
              <a:rPr lang="en-US" dirty="0"/>
              <a:t>Some of the key terms used in this presentation are</a:t>
            </a:r>
            <a:r>
              <a:rPr lang="en-US" sz="1200" kern="1200" dirty="0">
                <a:solidFill>
                  <a:schemeClr val="tx1"/>
                </a:solidFill>
                <a:effectLst/>
                <a:latin typeface="+mn-lt"/>
                <a:ea typeface="+mn-ea"/>
                <a:cs typeface="+mn-cs"/>
              </a:rPr>
              <a:t>:</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Beautiful mind</a:t>
            </a:r>
          </a:p>
          <a:p>
            <a:r>
              <a:rPr lang="en-US" sz="1200" kern="1200" dirty="0">
                <a:solidFill>
                  <a:schemeClr val="tx1"/>
                </a:solidFill>
                <a:effectLst/>
                <a:latin typeface="+mn-lt"/>
                <a:ea typeface="+mn-ea"/>
                <a:cs typeface="+mn-cs"/>
              </a:rPr>
              <a:t>Being nuts</a:t>
            </a:r>
          </a:p>
          <a:p>
            <a:r>
              <a:rPr lang="en-US" sz="1200" kern="1200" dirty="0">
                <a:solidFill>
                  <a:schemeClr val="tx1"/>
                </a:solidFill>
                <a:effectLst/>
                <a:latin typeface="+mn-lt"/>
                <a:ea typeface="+mn-ea"/>
                <a:cs typeface="+mn-cs"/>
              </a:rPr>
              <a:t>Dull you mind</a:t>
            </a:r>
          </a:p>
          <a:p>
            <a:r>
              <a:rPr lang="en-US" sz="1200" kern="1200" dirty="0">
                <a:solidFill>
                  <a:schemeClr val="tx1"/>
                </a:solidFill>
                <a:effectLst/>
                <a:latin typeface="+mn-lt"/>
                <a:ea typeface="+mn-ea"/>
                <a:cs typeface="+mn-cs"/>
              </a:rPr>
              <a:t>Petrified</a:t>
            </a:r>
          </a:p>
          <a:p>
            <a:r>
              <a:rPr lang="en-US" sz="1200" kern="1200" dirty="0">
                <a:solidFill>
                  <a:schemeClr val="tx1"/>
                </a:solidFill>
                <a:effectLst/>
                <a:latin typeface="+mn-lt"/>
                <a:ea typeface="+mn-ea"/>
                <a:cs typeface="+mn-cs"/>
              </a:rPr>
              <a:t>Beautiful heart</a:t>
            </a:r>
          </a:p>
          <a:p>
            <a:r>
              <a:rPr lang="en-US" sz="1200" kern="1200" dirty="0">
                <a:solidFill>
                  <a:schemeClr val="tx1"/>
                </a:solidFill>
                <a:effectLst/>
                <a:latin typeface="+mn-lt"/>
                <a:ea typeface="+mn-ea"/>
                <a:cs typeface="+mn-cs"/>
              </a:rPr>
              <a:t>Assigning a value to things</a:t>
            </a:r>
          </a:p>
          <a:p>
            <a:r>
              <a:rPr lang="en-US" sz="1200" kern="1200" dirty="0">
                <a:solidFill>
                  <a:schemeClr val="tx1"/>
                </a:solidFill>
                <a:effectLst/>
                <a:latin typeface="+mn-lt"/>
                <a:ea typeface="+mn-ea"/>
                <a:cs typeface="+mn-cs"/>
              </a:rPr>
              <a:t>Homo sapiens</a:t>
            </a:r>
          </a:p>
          <a:p>
            <a:r>
              <a:rPr lang="en-US" sz="1200" kern="1200" dirty="0">
                <a:solidFill>
                  <a:schemeClr val="tx1"/>
                </a:solidFill>
                <a:effectLst/>
                <a:latin typeface="+mn-lt"/>
                <a:ea typeface="+mn-ea"/>
                <a:cs typeface="+mn-cs"/>
              </a:rPr>
              <a:t>Innovation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454302E9-FFE4-4B05-8023-9534A46F941D}" type="slidenum">
              <a:rPr lang="en-US" smtClean="0"/>
              <a:t>7</a:t>
            </a:fld>
            <a:endParaRPr lang="en-US" dirty="0"/>
          </a:p>
        </p:txBody>
      </p:sp>
    </p:spTree>
    <p:extLst>
      <p:ext uri="{BB962C8B-B14F-4D97-AF65-F5344CB8AC3E}">
        <p14:creationId xmlns:p14="http://schemas.microsoft.com/office/powerpoint/2010/main" val="1237105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Beautiful mind. This refers to a mind that is serene despite the busyness and how one's life might be as evident by John Nash in the Novel.</a:t>
            </a:r>
          </a:p>
          <a:p>
            <a:r>
              <a:rPr lang="en-US" sz="1200" kern="1200" dirty="0">
                <a:solidFill>
                  <a:schemeClr val="tx1"/>
                </a:solidFill>
                <a:effectLst/>
                <a:latin typeface="+mn-lt"/>
                <a:ea typeface="+mn-ea"/>
                <a:cs typeface="+mn-cs"/>
              </a:rPr>
              <a:t>Being nuts. It is an act of being crazy or even foolish, and Josh Nash tells his friends there is no need to be nuts if they are unable to have a little bit of fun.</a:t>
            </a:r>
          </a:p>
          <a:p>
            <a:r>
              <a:rPr lang="en-US" sz="1200" kern="1200" dirty="0">
                <a:solidFill>
                  <a:schemeClr val="tx1"/>
                </a:solidFill>
                <a:effectLst/>
                <a:latin typeface="+mn-lt"/>
                <a:ea typeface="+mn-ea"/>
                <a:cs typeface="+mn-cs"/>
              </a:rPr>
              <a:t>Dull your mind. Is a situation of someone of being too foolish, unserious, and lazy on what they do? Ironically, John Nash warns his friend about how classes will make them lazy and serious.  </a:t>
            </a:r>
          </a:p>
          <a:p>
            <a:r>
              <a:rPr lang="en-US" sz="1200" kern="1200" dirty="0">
                <a:solidFill>
                  <a:schemeClr val="tx1"/>
                </a:solidFill>
                <a:effectLst/>
                <a:latin typeface="+mn-lt"/>
                <a:ea typeface="+mn-ea"/>
                <a:cs typeface="+mn-cs"/>
              </a:rPr>
              <a:t>Petrified refers to being frightened or terrified. In the film, John Nash says he is not scared but Petrified.</a:t>
            </a:r>
          </a:p>
          <a:p>
            <a:r>
              <a:rPr lang="en-US" sz="1200" kern="1200" dirty="0">
                <a:solidFill>
                  <a:schemeClr val="tx1"/>
                </a:solidFill>
                <a:effectLst/>
                <a:latin typeface="+mn-lt"/>
                <a:ea typeface="+mn-ea"/>
                <a:cs typeface="+mn-cs"/>
              </a:rPr>
              <a:t>A beautiful heart is metaphorically used to refer to an individual with a warm personality. John uses this term to reveal how great gifts like Nobel price can be used in discovering people with warm personality (Ron).</a:t>
            </a:r>
          </a:p>
          <a:p>
            <a:endParaRPr lang="en-US" dirty="0"/>
          </a:p>
        </p:txBody>
      </p:sp>
      <p:sp>
        <p:nvSpPr>
          <p:cNvPr id="4" name="Slide Number Placeholder 3"/>
          <p:cNvSpPr>
            <a:spLocks noGrp="1"/>
          </p:cNvSpPr>
          <p:nvPr>
            <p:ph type="sldNum" sz="quarter" idx="10"/>
          </p:nvPr>
        </p:nvSpPr>
        <p:spPr/>
        <p:txBody>
          <a:bodyPr/>
          <a:lstStyle/>
          <a:p>
            <a:fld id="{454302E9-FFE4-4B05-8023-9534A46F941D}" type="slidenum">
              <a:rPr lang="en-US" smtClean="0"/>
              <a:t>8</a:t>
            </a:fld>
            <a:endParaRPr lang="en-US" dirty="0"/>
          </a:p>
        </p:txBody>
      </p:sp>
    </p:spTree>
    <p:extLst>
      <p:ext uri="{BB962C8B-B14F-4D97-AF65-F5344CB8AC3E}">
        <p14:creationId xmlns:p14="http://schemas.microsoft.com/office/powerpoint/2010/main" val="9263406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Assigning a value to things is attributing values to particular storage or resetting them in memory. John uses this term to show how his ability to apply mathematical reasons rather than trying to attempt. He proves to be a brilliant and Genius Mathematician. </a:t>
            </a:r>
          </a:p>
          <a:p>
            <a:r>
              <a:rPr lang="en-US" sz="1200" kern="1200" dirty="0">
                <a:solidFill>
                  <a:schemeClr val="tx1"/>
                </a:solidFill>
                <a:effectLst/>
                <a:latin typeface="+mn-lt"/>
                <a:ea typeface="+mn-ea"/>
                <a:cs typeface="+mn-cs"/>
              </a:rPr>
              <a:t> Homo sapiens, as used in the Movie, means being wise, and this is made regarding John Nash, who is a mathematical Genius.</a:t>
            </a:r>
          </a:p>
          <a:p>
            <a:r>
              <a:rPr lang="en-US" sz="1200" kern="1200" dirty="0">
                <a:solidFill>
                  <a:schemeClr val="tx1"/>
                </a:solidFill>
                <a:effectLst/>
                <a:latin typeface="+mn-lt"/>
                <a:ea typeface="+mn-ea"/>
                <a:cs typeface="+mn-cs"/>
              </a:rPr>
              <a:t>Innovation is an act of introducing something new and significant, like a new idea or method of doing things. According to the movie “A Beautiful Mind," we find John Nash, who invents a rational behavior theory, making him a winner of the Nobel Prize in 1994.</a:t>
            </a:r>
          </a:p>
          <a:p>
            <a:r>
              <a:rPr lang="en-US" dirty="0"/>
              <a:t> </a:t>
            </a:r>
          </a:p>
        </p:txBody>
      </p:sp>
      <p:sp>
        <p:nvSpPr>
          <p:cNvPr id="4" name="Slide Number Placeholder 3"/>
          <p:cNvSpPr>
            <a:spLocks noGrp="1"/>
          </p:cNvSpPr>
          <p:nvPr>
            <p:ph type="sldNum" sz="quarter" idx="10"/>
          </p:nvPr>
        </p:nvSpPr>
        <p:spPr/>
        <p:txBody>
          <a:bodyPr/>
          <a:lstStyle/>
          <a:p>
            <a:fld id="{454302E9-FFE4-4B05-8023-9534A46F941D}" type="slidenum">
              <a:rPr lang="en-US" smtClean="0"/>
              <a:t>9</a:t>
            </a:fld>
            <a:endParaRPr lang="en-US" dirty="0"/>
          </a:p>
        </p:txBody>
      </p:sp>
    </p:spTree>
    <p:extLst>
      <p:ext uri="{BB962C8B-B14F-4D97-AF65-F5344CB8AC3E}">
        <p14:creationId xmlns:p14="http://schemas.microsoft.com/office/powerpoint/2010/main" val="3202705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evident in the movie</a:t>
            </a:r>
            <a:r>
              <a:rPr lang="en-US" baseline="0" dirty="0"/>
              <a:t> “ A Beautiful Mind” reflect how John Nash struggled to live with </a:t>
            </a:r>
            <a:r>
              <a:rPr lang="en-US" sz="1200" kern="1200" dirty="0">
                <a:solidFill>
                  <a:schemeClr val="tx1"/>
                </a:solidFill>
                <a:effectLst/>
                <a:latin typeface="+mn-lt"/>
                <a:ea typeface="+mn-ea"/>
                <a:cs typeface="+mn-cs"/>
              </a:rPr>
              <a:t>schizophrenia and this something that might be very stressful</a:t>
            </a:r>
            <a:r>
              <a:rPr lang="en-US" sz="1200" kern="1200" baseline="0" dirty="0">
                <a:solidFill>
                  <a:schemeClr val="tx1"/>
                </a:solidFill>
                <a:effectLst/>
                <a:latin typeface="+mn-lt"/>
                <a:ea typeface="+mn-ea"/>
                <a:cs typeface="+mn-cs"/>
              </a:rPr>
              <a:t> in one’s life. This is a serious mental illness that might have some side effects one life and thus better treatment is required. Now my two questions are: </a:t>
            </a:r>
            <a:r>
              <a:rPr lang="en-US" dirty="0"/>
              <a:t>How does schizophrenia impacts John Nash’s life?</a:t>
            </a:r>
          </a:p>
          <a:p>
            <a:r>
              <a:rPr lang="en-US" dirty="0"/>
              <a:t>What is the best treatment or therapy for this mental illness?</a:t>
            </a:r>
          </a:p>
          <a:p>
            <a:pPr lvl="0"/>
            <a:r>
              <a:rPr lang="en-US" sz="1200" kern="1200" dirty="0">
                <a:solidFill>
                  <a:schemeClr val="tx1"/>
                </a:solidFill>
                <a:effectLst/>
                <a:latin typeface="+mn-lt"/>
                <a:ea typeface="+mn-ea"/>
                <a:cs typeface="+mn-cs"/>
              </a:rPr>
              <a:t>How does schizophrenia impacts John Nash’s life?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Here are the answers</a:t>
            </a:r>
            <a:r>
              <a:rPr lang="en-US" sz="1200" kern="1200" baseline="0" dirty="0">
                <a:solidFill>
                  <a:schemeClr val="tx1"/>
                </a:solidFill>
                <a:effectLst/>
                <a:latin typeface="+mn-lt"/>
                <a:ea typeface="+mn-ea"/>
                <a:cs typeface="+mn-cs"/>
              </a:rPr>
              <a:t> to the 2 questions </a:t>
            </a:r>
          </a:p>
          <a:p>
            <a:r>
              <a:rPr lang="en-US" sz="1200" kern="1200" dirty="0">
                <a:solidFill>
                  <a:schemeClr val="tx1"/>
                </a:solidFill>
                <a:effectLst/>
                <a:latin typeface="+mn-lt"/>
                <a:ea typeface="+mn-ea"/>
                <a:cs typeface="+mn-cs"/>
              </a:rPr>
              <a:t>A lot has happened in John Nash’s life. As evident in the film, his career as a Genius mathematician is hampered several times. Severally, she mentally collapses and experience. </a:t>
            </a:r>
          </a:p>
          <a:p>
            <a:pPr lvl="0"/>
            <a:r>
              <a:rPr lang="en-US" sz="1200" kern="1200" dirty="0">
                <a:solidFill>
                  <a:schemeClr val="tx1"/>
                </a:solidFill>
                <a:effectLst/>
                <a:latin typeface="+mn-lt"/>
                <a:ea typeface="+mn-ea"/>
                <a:cs typeface="+mn-cs"/>
              </a:rPr>
              <a:t>What is the best treatment or therapy for this mental illness?</a:t>
            </a:r>
          </a:p>
          <a:p>
            <a:r>
              <a:rPr lang="en-US" sz="1200" kern="1200" dirty="0">
                <a:solidFill>
                  <a:schemeClr val="tx1"/>
                </a:solidFill>
                <a:effectLst/>
                <a:latin typeface="+mn-lt"/>
                <a:ea typeface="+mn-ea"/>
                <a:cs typeface="+mn-cs"/>
              </a:rPr>
              <a:t>The treatment for this mental illness is insulin shock therapy and antipsychotic medication. This is one of the best medications for individual with schizophrenia illness and could be sued in treating other mental disorders like Alzheimer’s disease, depression and dipolar disorders associated with psychosis.</a:t>
            </a:r>
          </a:p>
          <a:p>
            <a:r>
              <a:rPr lang="en-US" dirty="0"/>
              <a:t> </a:t>
            </a:r>
          </a:p>
          <a:p>
            <a:r>
              <a:rPr lang="en-US" dirty="0"/>
              <a:t> </a:t>
            </a:r>
          </a:p>
        </p:txBody>
      </p:sp>
      <p:sp>
        <p:nvSpPr>
          <p:cNvPr id="4" name="Slide Number Placeholder 3"/>
          <p:cNvSpPr>
            <a:spLocks noGrp="1"/>
          </p:cNvSpPr>
          <p:nvPr>
            <p:ph type="sldNum" sz="quarter" idx="10"/>
          </p:nvPr>
        </p:nvSpPr>
        <p:spPr/>
        <p:txBody>
          <a:bodyPr/>
          <a:lstStyle/>
          <a:p>
            <a:fld id="{454302E9-FFE4-4B05-8023-9534A46F941D}" type="slidenum">
              <a:rPr lang="en-US" smtClean="0"/>
              <a:t>10</a:t>
            </a:fld>
            <a:endParaRPr lang="en-US" dirty="0"/>
          </a:p>
        </p:txBody>
      </p:sp>
    </p:spTree>
    <p:extLst>
      <p:ext uri="{BB962C8B-B14F-4D97-AF65-F5344CB8AC3E}">
        <p14:creationId xmlns:p14="http://schemas.microsoft.com/office/powerpoint/2010/main" val="669051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A077B9A-1C9A-430C-BF6F-C67A6D12BC56}" type="datetimeFigureOut">
              <a:rPr lang="en-US" smtClean="0"/>
              <a:t>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248583-0359-485F-8FAD-533A47CA58ED}" type="slidenum">
              <a:rPr lang="en-US" smtClean="0"/>
              <a:t>‹#›</a:t>
            </a:fld>
            <a:endParaRPr lang="en-US" dirty="0"/>
          </a:p>
        </p:txBody>
      </p:sp>
    </p:spTree>
    <p:extLst>
      <p:ext uri="{BB962C8B-B14F-4D97-AF65-F5344CB8AC3E}">
        <p14:creationId xmlns:p14="http://schemas.microsoft.com/office/powerpoint/2010/main" val="35852247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077B9A-1C9A-430C-BF6F-C67A6D12BC56}" type="datetimeFigureOut">
              <a:rPr lang="en-US" smtClean="0"/>
              <a:t>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248583-0359-485F-8FAD-533A47CA58ED}" type="slidenum">
              <a:rPr lang="en-US" smtClean="0"/>
              <a:t>‹#›</a:t>
            </a:fld>
            <a:endParaRPr lang="en-US" dirty="0"/>
          </a:p>
        </p:txBody>
      </p:sp>
    </p:spTree>
    <p:extLst>
      <p:ext uri="{BB962C8B-B14F-4D97-AF65-F5344CB8AC3E}">
        <p14:creationId xmlns:p14="http://schemas.microsoft.com/office/powerpoint/2010/main" val="11656209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A077B9A-1C9A-430C-BF6F-C67A6D12BC56}" type="datetimeFigureOut">
              <a:rPr lang="en-US" smtClean="0"/>
              <a:t>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248583-0359-485F-8FAD-533A47CA58ED}" type="slidenum">
              <a:rPr lang="en-US" smtClean="0"/>
              <a:t>‹#›</a:t>
            </a:fld>
            <a:endParaRPr lang="en-US" dirty="0"/>
          </a:p>
        </p:txBody>
      </p:sp>
    </p:spTree>
    <p:extLst>
      <p:ext uri="{BB962C8B-B14F-4D97-AF65-F5344CB8AC3E}">
        <p14:creationId xmlns:p14="http://schemas.microsoft.com/office/powerpoint/2010/main" val="636587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A077B9A-1C9A-430C-BF6F-C67A6D12BC56}" type="datetimeFigureOut">
              <a:rPr lang="en-US" smtClean="0"/>
              <a:t>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248583-0359-485F-8FAD-533A47CA58ED}" type="slidenum">
              <a:rPr lang="en-US" smtClean="0"/>
              <a:t>‹#›</a:t>
            </a:fld>
            <a:endParaRPr lang="en-US" dirty="0"/>
          </a:p>
        </p:txBody>
      </p:sp>
    </p:spTree>
    <p:extLst>
      <p:ext uri="{BB962C8B-B14F-4D97-AF65-F5344CB8AC3E}">
        <p14:creationId xmlns:p14="http://schemas.microsoft.com/office/powerpoint/2010/main" val="10978938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A077B9A-1C9A-430C-BF6F-C67A6D12BC56}" type="datetimeFigureOut">
              <a:rPr lang="en-US" smtClean="0"/>
              <a:t>11/9/2020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3248583-0359-485F-8FAD-533A47CA58ED}" type="slidenum">
              <a:rPr lang="en-US" smtClean="0"/>
              <a:t>‹#›</a:t>
            </a:fld>
            <a:endParaRPr lang="en-US" dirty="0"/>
          </a:p>
        </p:txBody>
      </p:sp>
    </p:spTree>
    <p:extLst>
      <p:ext uri="{BB962C8B-B14F-4D97-AF65-F5344CB8AC3E}">
        <p14:creationId xmlns:p14="http://schemas.microsoft.com/office/powerpoint/2010/main" val="35497814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A077B9A-1C9A-430C-BF6F-C67A6D12BC56}" type="datetimeFigureOut">
              <a:rPr lang="en-US" smtClean="0"/>
              <a:t>11/9/2020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3248583-0359-485F-8FAD-533A47CA58ED}" type="slidenum">
              <a:rPr lang="en-US" smtClean="0"/>
              <a:t>‹#›</a:t>
            </a:fld>
            <a:endParaRPr lang="en-US" dirty="0"/>
          </a:p>
        </p:txBody>
      </p:sp>
    </p:spTree>
    <p:extLst>
      <p:ext uri="{BB962C8B-B14F-4D97-AF65-F5344CB8AC3E}">
        <p14:creationId xmlns:p14="http://schemas.microsoft.com/office/powerpoint/2010/main" val="342684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A077B9A-1C9A-430C-BF6F-C67A6D12BC56}" type="datetimeFigureOut">
              <a:rPr lang="en-US" smtClean="0"/>
              <a:t>11/9/2020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3248583-0359-485F-8FAD-533A47CA58ED}" type="slidenum">
              <a:rPr lang="en-US" smtClean="0"/>
              <a:t>‹#›</a:t>
            </a:fld>
            <a:endParaRPr lang="en-US" dirty="0"/>
          </a:p>
        </p:txBody>
      </p:sp>
    </p:spTree>
    <p:extLst>
      <p:ext uri="{BB962C8B-B14F-4D97-AF65-F5344CB8AC3E}">
        <p14:creationId xmlns:p14="http://schemas.microsoft.com/office/powerpoint/2010/main" val="19558210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077B9A-1C9A-430C-BF6F-C67A6D12BC56}" type="datetimeFigureOut">
              <a:rPr lang="en-US" smtClean="0"/>
              <a:t>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248583-0359-485F-8FAD-533A47CA58ED}" type="slidenum">
              <a:rPr lang="en-US" smtClean="0"/>
              <a:t>‹#›</a:t>
            </a:fld>
            <a:endParaRPr lang="en-US" dirty="0"/>
          </a:p>
        </p:txBody>
      </p:sp>
    </p:spTree>
    <p:extLst>
      <p:ext uri="{BB962C8B-B14F-4D97-AF65-F5344CB8AC3E}">
        <p14:creationId xmlns:p14="http://schemas.microsoft.com/office/powerpoint/2010/main" val="214928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A077B9A-1C9A-430C-BF6F-C67A6D12BC56}" type="datetimeFigureOut">
              <a:rPr lang="en-US" smtClean="0"/>
              <a:t>11/9/2020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3248583-0359-485F-8FAD-533A47CA58ED}" type="slidenum">
              <a:rPr lang="en-US" smtClean="0"/>
              <a:t>‹#›</a:t>
            </a:fld>
            <a:endParaRPr lang="en-US" dirty="0"/>
          </a:p>
        </p:txBody>
      </p:sp>
    </p:spTree>
    <p:extLst>
      <p:ext uri="{BB962C8B-B14F-4D97-AF65-F5344CB8AC3E}">
        <p14:creationId xmlns:p14="http://schemas.microsoft.com/office/powerpoint/2010/main" val="7433068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077B9A-1C9A-430C-BF6F-C67A6D12BC56}" type="datetimeFigureOut">
              <a:rPr lang="en-US" smtClean="0"/>
              <a:t>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248583-0359-485F-8FAD-533A47CA58ED}" type="slidenum">
              <a:rPr lang="en-US" smtClean="0"/>
              <a:t>‹#›</a:t>
            </a:fld>
            <a:endParaRPr lang="en-US" dirty="0"/>
          </a:p>
        </p:txBody>
      </p:sp>
    </p:spTree>
    <p:extLst>
      <p:ext uri="{BB962C8B-B14F-4D97-AF65-F5344CB8AC3E}">
        <p14:creationId xmlns:p14="http://schemas.microsoft.com/office/powerpoint/2010/main" val="261825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A077B9A-1C9A-430C-BF6F-C67A6D12BC56}" type="datetimeFigureOut">
              <a:rPr lang="en-US" smtClean="0"/>
              <a:t>11/9/2020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3248583-0359-485F-8FAD-533A47CA58ED}" type="slidenum">
              <a:rPr lang="en-US" smtClean="0"/>
              <a:t>‹#›</a:t>
            </a:fld>
            <a:endParaRPr lang="en-US" dirty="0"/>
          </a:p>
        </p:txBody>
      </p:sp>
    </p:spTree>
    <p:extLst>
      <p:ext uri="{BB962C8B-B14F-4D97-AF65-F5344CB8AC3E}">
        <p14:creationId xmlns:p14="http://schemas.microsoft.com/office/powerpoint/2010/main" val="3196357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A077B9A-1C9A-430C-BF6F-C67A6D12BC56}" type="datetimeFigureOut">
              <a:rPr lang="en-US" smtClean="0"/>
              <a:t>11/9/2020</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248583-0359-485F-8FAD-533A47CA58ED}" type="slidenum">
              <a:rPr lang="en-US" smtClean="0"/>
              <a:t>‹#›</a:t>
            </a:fld>
            <a:endParaRPr lang="en-US" dirty="0"/>
          </a:p>
        </p:txBody>
      </p:sp>
    </p:spTree>
    <p:extLst>
      <p:ext uri="{BB962C8B-B14F-4D97-AF65-F5344CB8AC3E}">
        <p14:creationId xmlns:p14="http://schemas.microsoft.com/office/powerpoint/2010/main" val="86513396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hyperlink" Target="http://moviescreens.tripod.com/abm/part2.html"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moviescreens.tripod.com/abm/part2.html"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normAutofit/>
          </a:bodyPr>
          <a:lstStyle/>
          <a:p>
            <a:pPr algn="ctr"/>
            <a:r>
              <a:rPr lang="en-US" sz="4000" dirty="0">
                <a:latin typeface="Times New Roman" panose="02020603050405020304" pitchFamily="18" charset="0"/>
                <a:cs typeface="Times New Roman" panose="02020603050405020304" pitchFamily="18" charset="0"/>
              </a:rPr>
              <a:t>Beautiful mind </a:t>
            </a:r>
          </a:p>
        </p:txBody>
      </p:sp>
      <p:sp>
        <p:nvSpPr>
          <p:cNvPr id="5" name="Subtitle 4"/>
          <p:cNvSpPr>
            <a:spLocks noGrp="1"/>
          </p:cNvSpPr>
          <p:nvPr>
            <p:ph type="subTitle" idx="1"/>
          </p:nvPr>
        </p:nvSpPr>
        <p:spPr>
          <a:xfrm>
            <a:off x="1524000" y="3602038"/>
            <a:ext cx="9144000" cy="2179784"/>
          </a:xfrm>
        </p:spPr>
        <p:txBody>
          <a:bodyPr>
            <a:noAutofit/>
          </a:bodyPr>
          <a:lstStyle/>
          <a:p>
            <a:r>
              <a:rPr lang="en-US" sz="4000" dirty="0">
                <a:latin typeface="Times New Roman" panose="02020603050405020304" pitchFamily="18" charset="0"/>
                <a:cs typeface="Times New Roman" panose="02020603050405020304" pitchFamily="18" charset="0"/>
              </a:rPr>
              <a:t>Name </a:t>
            </a:r>
          </a:p>
          <a:p>
            <a:r>
              <a:rPr lang="en-US" sz="4000" dirty="0">
                <a:latin typeface="Times New Roman" panose="02020603050405020304" pitchFamily="18" charset="0"/>
                <a:cs typeface="Times New Roman" panose="02020603050405020304" pitchFamily="18" charset="0"/>
              </a:rPr>
              <a:t>Institution </a:t>
            </a:r>
          </a:p>
          <a:p>
            <a:r>
              <a:rPr lang="en-US" sz="4000" dirty="0">
                <a:latin typeface="Times New Roman" panose="02020603050405020304" pitchFamily="18" charset="0"/>
                <a:cs typeface="Times New Roman" panose="02020603050405020304" pitchFamily="18" charset="0"/>
              </a:rPr>
              <a:t>Course </a:t>
            </a:r>
          </a:p>
        </p:txBody>
      </p:sp>
    </p:spTree>
    <p:extLst>
      <p:ext uri="{BB962C8B-B14F-4D97-AF65-F5344CB8AC3E}">
        <p14:creationId xmlns:p14="http://schemas.microsoft.com/office/powerpoint/2010/main" val="38450013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657896" y="3340145"/>
            <a:ext cx="10515600" cy="1325563"/>
          </a:xfrm>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en-US" sz="2800" dirty="0">
                <a:latin typeface="Times New Roman" panose="02020603050405020304" pitchFamily="18" charset="0"/>
                <a:cs typeface="Times New Roman" panose="02020603050405020304" pitchFamily="18" charset="0"/>
              </a:rPr>
              <a:t>Title: The presentation of Beautiful mind </a:t>
            </a:r>
          </a:p>
        </p:txBody>
      </p:sp>
    </p:spTree>
    <p:extLst>
      <p:ext uri="{BB962C8B-B14F-4D97-AF65-F5344CB8AC3E}">
        <p14:creationId xmlns:p14="http://schemas.microsoft.com/office/powerpoint/2010/main" val="3120622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rgbClr val="FFFF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algn="ctr"/>
            <a:r>
              <a:rPr lang="en-US" dirty="0"/>
              <a:t>Scholarly articles </a:t>
            </a:r>
          </a:p>
        </p:txBody>
      </p:sp>
      <p:sp>
        <p:nvSpPr>
          <p:cNvPr id="3" name="Content Placeholder 2"/>
          <p:cNvSpPr>
            <a:spLocks noGrp="1"/>
          </p:cNvSpPr>
          <p:nvPr>
            <p:ph idx="1"/>
          </p:nvPr>
        </p:nvSpPr>
        <p:spPr>
          <a:gradFill>
            <a:gsLst>
              <a:gs pos="0">
                <a:srgbClr val="0070C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457200" algn="just">
              <a:lnSpc>
                <a:spcPct val="200000"/>
              </a:lnSpc>
              <a:buNone/>
            </a:pPr>
            <a:r>
              <a:rPr lang="en-US" sz="2000" dirty="0">
                <a:latin typeface="Times New Roman" panose="02020603050405020304" pitchFamily="18" charset="0"/>
                <a:cs typeface="Times New Roman" panose="02020603050405020304" pitchFamily="18" charset="0"/>
              </a:rPr>
              <a:t>Charles, Marilyn. "A beautiful mind." </a:t>
            </a:r>
            <a:r>
              <a:rPr lang="en-US" sz="2000" i="1" dirty="0">
                <a:latin typeface="Times New Roman" panose="02020603050405020304" pitchFamily="18" charset="0"/>
                <a:cs typeface="Times New Roman" panose="02020603050405020304" pitchFamily="18" charset="0"/>
              </a:rPr>
              <a:t>The American journal of psychoanalysis</a:t>
            </a:r>
            <a:r>
              <a:rPr lang="en-US" sz="2000" dirty="0">
                <a:latin typeface="Times New Roman" panose="02020603050405020304" pitchFamily="18" charset="0"/>
                <a:cs typeface="Times New Roman" panose="02020603050405020304" pitchFamily="18" charset="0"/>
              </a:rPr>
              <a:t> 63.1 (2003): 21-37. </a:t>
            </a:r>
          </a:p>
          <a:p>
            <a:pPr marL="0" indent="-457200" algn="just">
              <a:lnSpc>
                <a:spcPct val="200000"/>
              </a:lnSpc>
              <a:buNone/>
            </a:pPr>
            <a:r>
              <a:rPr lang="en-US" sz="2000" dirty="0">
                <a:latin typeface="Times New Roman" panose="02020603050405020304" pitchFamily="18" charset="0"/>
                <a:cs typeface="Times New Roman" panose="02020603050405020304" pitchFamily="18" charset="0"/>
              </a:rPr>
              <a:t>Nasar, Sylvia. </a:t>
            </a:r>
            <a:r>
              <a:rPr lang="en-US" sz="2000" i="1" dirty="0">
                <a:latin typeface="Times New Roman" panose="02020603050405020304" pitchFamily="18" charset="0"/>
                <a:cs typeface="Times New Roman" panose="02020603050405020304" pitchFamily="18" charset="0"/>
              </a:rPr>
              <a:t>A beautiful mind</a:t>
            </a:r>
            <a:r>
              <a:rPr lang="en-US" sz="2000" dirty="0">
                <a:latin typeface="Times New Roman" panose="02020603050405020304" pitchFamily="18" charset="0"/>
                <a:cs typeface="Times New Roman" panose="02020603050405020304" pitchFamily="18" charset="0"/>
              </a:rPr>
              <a:t>. WF </a:t>
            </a:r>
            <a:r>
              <a:rPr lang="en-US" sz="2000" dirty="0" err="1">
                <a:latin typeface="Times New Roman" panose="02020603050405020304" pitchFamily="18" charset="0"/>
                <a:cs typeface="Times New Roman" panose="02020603050405020304" pitchFamily="18" charset="0"/>
              </a:rPr>
              <a:t>Howes</a:t>
            </a:r>
            <a:r>
              <a:rPr lang="en-US" sz="2000" dirty="0">
                <a:latin typeface="Times New Roman" panose="02020603050405020304" pitchFamily="18" charset="0"/>
                <a:cs typeface="Times New Roman" panose="02020603050405020304" pitchFamily="18" charset="0"/>
              </a:rPr>
              <a:t> Limited, 2016. </a:t>
            </a:r>
          </a:p>
          <a:p>
            <a:pPr marL="0" indent="-457200" algn="just">
              <a:lnSpc>
                <a:spcPct val="200000"/>
              </a:lnSpc>
              <a:buNone/>
            </a:pPr>
            <a:r>
              <a:rPr lang="en-US" sz="2000" dirty="0">
                <a:latin typeface="Times New Roman" panose="02020603050405020304" pitchFamily="18" charset="0"/>
                <a:cs typeface="Times New Roman" panose="02020603050405020304" pitchFamily="18" charset="0"/>
              </a:rPr>
              <a:t> Thacker, Megan, and Caitlin Hughes. "Movie Review: A Beautiful Mind." </a:t>
            </a:r>
            <a:r>
              <a:rPr lang="en-US" sz="2000" i="1" dirty="0">
                <a:latin typeface="Times New Roman" panose="02020603050405020304" pitchFamily="18" charset="0"/>
                <a:cs typeface="Times New Roman" panose="02020603050405020304" pitchFamily="18" charset="0"/>
              </a:rPr>
              <a:t>Mental Health Clinician</a:t>
            </a:r>
            <a:r>
              <a:rPr lang="en-US" sz="2000" dirty="0">
                <a:latin typeface="Times New Roman" panose="02020603050405020304" pitchFamily="18" charset="0"/>
                <a:cs typeface="Times New Roman" panose="02020603050405020304" pitchFamily="18" charset="0"/>
              </a:rPr>
              <a:t> 2.8 (2013): 246-247. </a:t>
            </a:r>
          </a:p>
          <a:p>
            <a:pPr marL="0" indent="-457200" algn="just">
              <a:lnSpc>
                <a:spcPct val="200000"/>
              </a:lnSpc>
              <a:buNone/>
            </a:pPr>
            <a:r>
              <a:rPr lang="en-US" sz="2000" dirty="0">
                <a:latin typeface="Times New Roman" panose="02020603050405020304" pitchFamily="18" charset="0"/>
                <a:cs typeface="Times New Roman" panose="02020603050405020304" pitchFamily="18" charset="0"/>
              </a:rPr>
              <a:t>Ron</a:t>
            </a:r>
            <a:r>
              <a:rPr lang="en-US" sz="2000" i="1" dirty="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Howard</a:t>
            </a:r>
            <a:r>
              <a:rPr lang="en-US" sz="2000" i="1" dirty="0">
                <a:latin typeface="Times New Roman" panose="02020603050405020304" pitchFamily="18" charset="0"/>
                <a:cs typeface="Times New Roman" panose="02020603050405020304" pitchFamily="18" charset="0"/>
              </a:rPr>
              <a:t>. A beautiful mind.</a:t>
            </a:r>
            <a:r>
              <a:rPr lang="en-US" sz="2000" dirty="0">
                <a:latin typeface="Times New Roman" panose="02020603050405020304" pitchFamily="18" charset="0"/>
                <a:cs typeface="Times New Roman" panose="02020603050405020304" pitchFamily="18" charset="0"/>
              </a:rPr>
              <a:t> (, 2001). </a:t>
            </a:r>
            <a:r>
              <a:rPr lang="en-US" sz="2000" u="sng" dirty="0">
                <a:latin typeface="Times New Roman" panose="02020603050405020304" pitchFamily="18" charset="0"/>
                <a:cs typeface="Times New Roman" panose="02020603050405020304" pitchFamily="18" charset="0"/>
                <a:hlinkClick r:id="rId2"/>
              </a:rPr>
              <a:t>http://moviescreens.tripod.com/abm/part2.html</a:t>
            </a:r>
            <a:r>
              <a:rPr lang="en-US" sz="2000" dirty="0">
                <a:latin typeface="Times New Roman" panose="02020603050405020304" pitchFamily="18" charset="0"/>
                <a:cs typeface="Times New Roman" panose="02020603050405020304" pitchFamily="18" charset="0"/>
              </a:rPr>
              <a:t> </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48193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75">
          <a:fgClr>
            <a:schemeClr val="accent4"/>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latin typeface="Times New Roman" panose="02020603050405020304" pitchFamily="18" charset="0"/>
                <a:cs typeface="Times New Roman" panose="02020603050405020304" pitchFamily="18" charset="0"/>
              </a:rPr>
              <a:t>Preview of presentation </a:t>
            </a:r>
          </a:p>
        </p:txBody>
      </p:sp>
      <p:sp>
        <p:nvSpPr>
          <p:cNvPr id="3" name="Content Placeholder 2"/>
          <p:cNvSpPr>
            <a:spLocks noGrp="1"/>
          </p:cNvSpPr>
          <p:nvPr>
            <p:ph idx="1"/>
          </p:nvPr>
        </p:nvSpPr>
        <p:spPr>
          <a:gradFill>
            <a:gsLst>
              <a:gs pos="14000">
                <a:srgbClr val="3BBF5A"/>
              </a:gs>
              <a:gs pos="32708">
                <a:srgbClr val="A962B4"/>
              </a:gs>
              <a:gs pos="0">
                <a:srgbClr val="7030A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10000"/>
          </a:bodyPr>
          <a:lstStyle/>
          <a:p>
            <a:r>
              <a:rPr lang="en-US" dirty="0"/>
              <a:t>A beautiful mind is a movie produced in 2001</a:t>
            </a:r>
          </a:p>
          <a:p>
            <a:r>
              <a:rPr lang="en-US" dirty="0"/>
              <a:t> It concerns the life of John Fore Nash who is a well-known schizophrenic mathematician.</a:t>
            </a:r>
          </a:p>
          <a:p>
            <a:r>
              <a:rPr lang="en-US" dirty="0"/>
              <a:t>The Movie portrays the audience the issues to do with schizophrenia</a:t>
            </a:r>
          </a:p>
          <a:p>
            <a:r>
              <a:rPr lang="en-US" dirty="0"/>
              <a:t>It is effective in  enlightening the audience about what it means to have schizophrenia and live individuals with such conditions</a:t>
            </a:r>
          </a:p>
          <a:p>
            <a:r>
              <a:rPr lang="en-US" dirty="0"/>
              <a:t> The film audience to mental illness, Genius, relationships, morality, and love</a:t>
            </a:r>
          </a:p>
          <a:p>
            <a:r>
              <a:rPr lang="en-US" dirty="0"/>
              <a:t>Its characters are John Nash, Charles Herman, and Alicia Nash. </a:t>
            </a:r>
          </a:p>
          <a:p>
            <a:r>
              <a:rPr lang="en-US" dirty="0"/>
              <a:t>This presentation has incorporated a couple of key terms used in the Movie</a:t>
            </a:r>
          </a:p>
        </p:txBody>
      </p:sp>
    </p:spTree>
    <p:extLst>
      <p:ext uri="{BB962C8B-B14F-4D97-AF65-F5344CB8AC3E}">
        <p14:creationId xmlns:p14="http://schemas.microsoft.com/office/powerpoint/2010/main" val="14481934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Thesis </a:t>
            </a:r>
          </a:p>
        </p:txBody>
      </p:sp>
      <p:sp>
        <p:nvSpPr>
          <p:cNvPr id="3" name="Content Placeholder 2"/>
          <p:cNvSpPr>
            <a:spLocks noGrp="1"/>
          </p:cNvSpPr>
          <p:nvPr>
            <p:ph idx="1"/>
          </p:nvPr>
        </p:nvSpPr>
        <p:spPr>
          <a:gradFill>
            <a:gsLst>
              <a:gs pos="0">
                <a:schemeClr val="accent5">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77500" lnSpcReduction="20000"/>
          </a:bodyPr>
          <a:lstStyle/>
          <a:p>
            <a:r>
              <a:rPr lang="en-US" dirty="0"/>
              <a:t>The Movie “ A beautiful mind”  concerns the life of John Fore Nash who  is a well-known schizophrenic mathematician and it is designed to offer some enlightenment on living with mental illness love and relationship and its incorporated into a couple of key terms.</a:t>
            </a:r>
          </a:p>
          <a:p>
            <a:r>
              <a:rPr lang="en-US" sz="2800" kern="1200" dirty="0">
                <a:solidFill>
                  <a:schemeClr val="tx1"/>
                </a:solidFill>
                <a:effectLst/>
                <a:latin typeface="+mn-lt"/>
                <a:ea typeface="+mn-ea"/>
                <a:cs typeface="+mn-cs"/>
              </a:rPr>
              <a:t>In this movie we find John Nash who is acclaimed mathematics expert suffering delusion that has affected his carrier several times.</a:t>
            </a:r>
          </a:p>
          <a:p>
            <a:r>
              <a:rPr lang="en-US" sz="2800" kern="1200" dirty="0">
                <a:solidFill>
                  <a:schemeClr val="tx1"/>
                </a:solidFill>
                <a:effectLst/>
                <a:latin typeface="+mn-lt"/>
                <a:ea typeface="+mn-ea"/>
                <a:cs typeface="+mn-cs"/>
              </a:rPr>
              <a:t> As he approaches 30 years, he develops schizophrenic episodes which hamper his carrier. </a:t>
            </a:r>
          </a:p>
          <a:p>
            <a:r>
              <a:rPr lang="en-US" sz="2800" kern="1200" dirty="0">
                <a:solidFill>
                  <a:schemeClr val="tx1"/>
                </a:solidFill>
                <a:effectLst/>
                <a:latin typeface="+mn-lt"/>
                <a:ea typeface="+mn-ea"/>
                <a:cs typeface="+mn-cs"/>
              </a:rPr>
              <a:t>The mental illness suffered by Nash is connected to him being a genius as revealed by Nasar. </a:t>
            </a:r>
          </a:p>
          <a:p>
            <a:r>
              <a:rPr lang="en-US" sz="2800" kern="1200" dirty="0">
                <a:solidFill>
                  <a:schemeClr val="tx1"/>
                </a:solidFill>
                <a:effectLst/>
                <a:latin typeface="+mn-lt"/>
                <a:ea typeface="+mn-ea"/>
                <a:cs typeface="+mn-cs"/>
              </a:rPr>
              <a:t>His health condition makes him lack some sense of social awareness and brings a challenge to socially interact with family, peers and friends. </a:t>
            </a:r>
          </a:p>
          <a:p>
            <a:r>
              <a:rPr lang="en-US" sz="2800" kern="1200" dirty="0">
                <a:solidFill>
                  <a:schemeClr val="tx1"/>
                </a:solidFill>
                <a:effectLst/>
                <a:latin typeface="+mn-lt"/>
                <a:ea typeface="+mn-ea"/>
                <a:cs typeface="+mn-cs"/>
              </a:rPr>
              <a:t>Love is well evident where Nash writes about how experienced loving as well as being loved by Bricker.</a:t>
            </a:r>
          </a:p>
          <a:p>
            <a:r>
              <a:rPr lang="en-US" sz="2800" kern="1200" dirty="0">
                <a:solidFill>
                  <a:schemeClr val="tx1"/>
                </a:solidFill>
                <a:effectLst/>
                <a:latin typeface="+mn-lt"/>
                <a:ea typeface="+mn-ea"/>
                <a:cs typeface="+mn-cs"/>
              </a:rPr>
              <a:t>  several key words have been used for audience to capture the story in it.</a:t>
            </a:r>
          </a:p>
          <a:p>
            <a:endParaRPr lang="en-US" dirty="0"/>
          </a:p>
          <a:p>
            <a:endParaRPr lang="en-US" dirty="0"/>
          </a:p>
        </p:txBody>
      </p:sp>
    </p:spTree>
    <p:extLst>
      <p:ext uri="{BB962C8B-B14F-4D97-AF65-F5344CB8AC3E}">
        <p14:creationId xmlns:p14="http://schemas.microsoft.com/office/powerpoint/2010/main" val="32062791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7433B-D202-4386-AC91-9679D22CF2B4}"/>
              </a:ext>
            </a:extLst>
          </p:cNvPr>
          <p:cNvSpPr>
            <a:spLocks noGrp="1"/>
          </p:cNvSpPr>
          <p:nvPr>
            <p:ph type="title"/>
          </p:nvPr>
        </p:nvSpPr>
        <p:spPr>
          <a:xfrm>
            <a:off x="838200" y="874642"/>
            <a:ext cx="10515600" cy="145775"/>
          </a:xfrm>
        </p:spPr>
        <p:txBody>
          <a:bodyPr>
            <a:normAutofit fontScale="90000"/>
          </a:bodyPr>
          <a:lstStyle/>
          <a:p>
            <a:pPr algn="ctr"/>
            <a:r>
              <a:rPr lang="en-US" dirty="0"/>
              <a:t>Argument </a:t>
            </a:r>
          </a:p>
        </p:txBody>
      </p:sp>
      <p:sp>
        <p:nvSpPr>
          <p:cNvPr id="3" name="Content Placeholder 2">
            <a:extLst>
              <a:ext uri="{FF2B5EF4-FFF2-40B4-BE49-F238E27FC236}">
                <a16:creationId xmlns:a16="http://schemas.microsoft.com/office/drawing/2014/main" id="{E819926B-110F-4F3D-A0BC-74A3D7058454}"/>
              </a:ext>
            </a:extLst>
          </p:cNvPr>
          <p:cNvSpPr>
            <a:spLocks noGrp="1"/>
          </p:cNvSpPr>
          <p:nvPr>
            <p:ph idx="1"/>
          </p:nvPr>
        </p:nvSpPr>
        <p:spPr>
          <a:xfrm>
            <a:off x="838200" y="1126435"/>
            <a:ext cx="10515600" cy="5050528"/>
          </a:xfrm>
          <a:blipFill>
            <a:blip r:embed="rId3"/>
            <a:tile tx="0" ty="0" sx="100000" sy="100000" flip="none" algn="tl"/>
          </a:blipFill>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 the beautiful mind the central argument is about battling with schizophrenia.</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This is evident through a character John Nash was a well-known mathematician.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movie portrays the impacts of this disorder including hampering his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own carrier. His health condition makes him lack some sense of social awareness and brings a challenge to socially interact with family, peers and friends.</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Love is well evident where Nash writes about how experienced loving as well as being loved by Bricker. </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film has been inspired by events that comes across John’s live</a:t>
            </a:r>
          </a:p>
          <a:p>
            <a:r>
              <a:rPr lang="en-US" sz="1800" dirty="0">
                <a:latin typeface="Times New Roman" panose="02020603050405020304" pitchFamily="18" charset="0"/>
                <a:ea typeface="Calibri" panose="020F0502020204030204" pitchFamily="34" charset="0"/>
                <a:cs typeface="Times New Roman" panose="02020603050405020304" pitchFamily="18" charset="0"/>
              </a:rPr>
              <a:t>B</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esides being genius mathematician this does not prevent him from undergoing mental illness as described in the presentation.</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Although  gets better  at the end of the film he still find himself in in a very painful situation </a:t>
            </a:r>
          </a:p>
          <a:p>
            <a:r>
              <a:rPr lang="en-US" sz="1800" dirty="0">
                <a:latin typeface="Times New Roman" panose="02020603050405020304" pitchFamily="18" charset="0"/>
                <a:ea typeface="Calibri" panose="020F0502020204030204" pitchFamily="34" charset="0"/>
                <a:cs typeface="Times New Roman" panose="02020603050405020304" pitchFamily="18" charset="0"/>
              </a:rPr>
              <a:t>This is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caused by schizophrenia  which harrows journey of self- discovery.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313773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terms defined  </a:t>
            </a:r>
          </a:p>
        </p:txBody>
      </p:sp>
      <p:sp>
        <p:nvSpPr>
          <p:cNvPr id="3" name="Content Placeholder 2"/>
          <p:cNvSpPr>
            <a:spLocks noGrp="1"/>
          </p:cNvSpPr>
          <p:nvPr>
            <p:ph idx="1"/>
          </p:nvPr>
        </p:nvSpPr>
        <p:spPr>
          <a:xfrm>
            <a:off x="838200" y="1825624"/>
            <a:ext cx="10515600" cy="4645513"/>
          </a:xfrm>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buNone/>
            </a:pP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Beautiful mind</a:t>
            </a:r>
          </a:p>
          <a:p>
            <a:r>
              <a:rPr lang="en-US" sz="2000" dirty="0">
                <a:latin typeface="Times New Roman" panose="02020603050405020304" pitchFamily="18" charset="0"/>
                <a:cs typeface="Times New Roman" panose="02020603050405020304" pitchFamily="18" charset="0"/>
              </a:rPr>
              <a:t>Being nuts</a:t>
            </a:r>
          </a:p>
          <a:p>
            <a:r>
              <a:rPr lang="en-US" sz="2000" dirty="0">
                <a:latin typeface="Times New Roman" panose="02020603050405020304" pitchFamily="18" charset="0"/>
                <a:cs typeface="Times New Roman" panose="02020603050405020304" pitchFamily="18" charset="0"/>
              </a:rPr>
              <a:t>Dull you mind</a:t>
            </a:r>
          </a:p>
          <a:p>
            <a:r>
              <a:rPr lang="en-US" sz="2000" dirty="0">
                <a:latin typeface="Times New Roman" panose="02020603050405020304" pitchFamily="18" charset="0"/>
                <a:cs typeface="Times New Roman" panose="02020603050405020304" pitchFamily="18" charset="0"/>
              </a:rPr>
              <a:t>Petrified</a:t>
            </a:r>
          </a:p>
          <a:p>
            <a:r>
              <a:rPr lang="en-US" sz="2000" dirty="0">
                <a:latin typeface="Times New Roman" panose="02020603050405020304" pitchFamily="18" charset="0"/>
                <a:cs typeface="Times New Roman" panose="02020603050405020304" pitchFamily="18" charset="0"/>
              </a:rPr>
              <a:t>Beautiful heart</a:t>
            </a:r>
          </a:p>
          <a:p>
            <a:r>
              <a:rPr lang="en-US" sz="2000" dirty="0">
                <a:latin typeface="Times New Roman" panose="02020603050405020304" pitchFamily="18" charset="0"/>
                <a:cs typeface="Times New Roman" panose="02020603050405020304" pitchFamily="18" charset="0"/>
              </a:rPr>
              <a:t>Assigning a value to things</a:t>
            </a:r>
          </a:p>
          <a:p>
            <a:r>
              <a:rPr lang="en-US" sz="2000" dirty="0">
                <a:latin typeface="Times New Roman" panose="02020603050405020304" pitchFamily="18" charset="0"/>
                <a:cs typeface="Times New Roman" panose="02020603050405020304" pitchFamily="18" charset="0"/>
              </a:rPr>
              <a:t>Homo sapiens</a:t>
            </a:r>
          </a:p>
          <a:p>
            <a:r>
              <a:rPr lang="en-US" sz="2000" dirty="0">
                <a:latin typeface="Times New Roman" panose="02020603050405020304" pitchFamily="18" charset="0"/>
                <a:cs typeface="Times New Roman" panose="02020603050405020304" pitchFamily="18" charset="0"/>
              </a:rPr>
              <a:t>Innovation </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94884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key terms defined </a:t>
            </a:r>
          </a:p>
        </p:txBody>
      </p:sp>
      <p:sp>
        <p:nvSpPr>
          <p:cNvPr id="3" name="Content Placeholder 2"/>
          <p:cNvSpPr>
            <a:spLocks noGrp="1"/>
          </p:cNvSpPr>
          <p:nvPr>
            <p:ph idx="1"/>
          </p:nvPr>
        </p:nvSpPr>
        <p:spPr>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en-US" dirty="0"/>
              <a:t>Beautiful mind.  </a:t>
            </a:r>
          </a:p>
          <a:p>
            <a:r>
              <a:rPr lang="en-US" dirty="0"/>
              <a:t>Being nuts</a:t>
            </a:r>
          </a:p>
          <a:p>
            <a:r>
              <a:rPr lang="en-US" dirty="0"/>
              <a:t>Dull your mind. </a:t>
            </a:r>
          </a:p>
          <a:p>
            <a:r>
              <a:rPr lang="en-US" dirty="0"/>
              <a:t>Petrified.</a:t>
            </a:r>
          </a:p>
          <a:p>
            <a:r>
              <a:rPr lang="en-US" dirty="0"/>
              <a:t>A beautiful heart</a:t>
            </a:r>
          </a:p>
          <a:p>
            <a:pPr marL="0" indent="0">
              <a:buNone/>
            </a:pPr>
            <a:endParaRPr lang="en-US" dirty="0"/>
          </a:p>
        </p:txBody>
      </p:sp>
    </p:spTree>
    <p:extLst>
      <p:ext uri="{BB962C8B-B14F-4D97-AF65-F5344CB8AC3E}">
        <p14:creationId xmlns:p14="http://schemas.microsoft.com/office/powerpoint/2010/main" val="4241656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Continued…Key terms: Definition </a:t>
            </a:r>
          </a:p>
        </p:txBody>
      </p:sp>
      <p:sp>
        <p:nvSpPr>
          <p:cNvPr id="3" name="Content Placeholder 2"/>
          <p:cNvSpPr>
            <a:spLocks noGrp="1"/>
          </p:cNvSpPr>
          <p:nvPr>
            <p:ph idx="1"/>
          </p:nvPr>
        </p:nvSpPr>
        <p:spPr>
          <a:gradFill>
            <a:gsLst>
              <a:gs pos="0">
                <a:schemeClr val="tx2">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en-US" dirty="0"/>
              <a:t>Assigning a value to things </a:t>
            </a:r>
          </a:p>
          <a:p>
            <a:r>
              <a:rPr lang="en-US" dirty="0"/>
              <a:t>Homo sapiens </a:t>
            </a:r>
          </a:p>
          <a:p>
            <a:r>
              <a:rPr lang="en-US" dirty="0"/>
              <a:t>Invention </a:t>
            </a:r>
          </a:p>
          <a:p>
            <a:endParaRPr lang="en-US" dirty="0"/>
          </a:p>
        </p:txBody>
      </p:sp>
    </p:spTree>
    <p:extLst>
      <p:ext uri="{BB962C8B-B14F-4D97-AF65-F5344CB8AC3E}">
        <p14:creationId xmlns:p14="http://schemas.microsoft.com/office/powerpoint/2010/main" val="35604188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14000">
                <a:srgbClr val="3BBF5A"/>
              </a:gs>
              <a:gs pos="32708">
                <a:srgbClr val="A962B4"/>
              </a:gs>
              <a:gs pos="0">
                <a:schemeClr val="accent1">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algn="ctr"/>
            <a:r>
              <a:rPr lang="en-US" dirty="0"/>
              <a:t>Two questions </a:t>
            </a:r>
          </a:p>
        </p:txBody>
      </p:sp>
      <p:sp>
        <p:nvSpPr>
          <p:cNvPr id="3" name="Content Placeholder 2"/>
          <p:cNvSpPr>
            <a:spLocks noGrp="1"/>
          </p:cNvSpPr>
          <p:nvPr>
            <p:ph idx="1"/>
          </p:nvPr>
        </p:nvSpPr>
        <p:spPr>
          <a:gradFill flip="none" rotWithShape="1">
            <a:gsLst>
              <a:gs pos="100000">
                <a:srgbClr val="FFC000"/>
              </a:gs>
              <a:gs pos="100000">
                <a:srgbClr val="A962B4"/>
              </a:gs>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p:spPr>
        <p:txBody>
          <a:bodyPr>
            <a:normAutofit/>
          </a:bodyPr>
          <a:lstStyle/>
          <a:p>
            <a:pPr marL="514350" indent="-514350">
              <a:buFont typeface="+mj-lt"/>
              <a:buAutoNum type="arabicParenR"/>
            </a:pPr>
            <a:r>
              <a:rPr lang="en-US" dirty="0"/>
              <a:t>How does schizophrenia impacts John Nash’s life?</a:t>
            </a:r>
          </a:p>
          <a:p>
            <a:pPr marL="514350" indent="-514350">
              <a:buFont typeface="+mj-lt"/>
              <a:buAutoNum type="arabicParenR"/>
            </a:pPr>
            <a:r>
              <a:rPr lang="en-US" dirty="0"/>
              <a:t>What is the best treatment or therapy for this mental illness?</a:t>
            </a:r>
          </a:p>
          <a:p>
            <a:pPr marL="0" indent="0">
              <a:buNone/>
            </a:pPr>
            <a:r>
              <a:rPr lang="en-US" dirty="0"/>
              <a:t>Answers </a:t>
            </a:r>
          </a:p>
          <a:p>
            <a:pPr marL="514350" indent="-514350">
              <a:buAutoNum type="arabicPeriod"/>
            </a:pPr>
            <a:r>
              <a:rPr lang="en-US" dirty="0"/>
              <a:t>His career as a Genius mathematician is hampered several times. Severally, she mentally collapses. </a:t>
            </a:r>
          </a:p>
          <a:p>
            <a:pPr marL="514350" indent="-514350">
              <a:buFont typeface="Arial" panose="020B0604020202020204" pitchFamily="34" charset="0"/>
              <a:buAutoNum type="arabicPeriod"/>
            </a:pPr>
            <a:r>
              <a:rPr lang="en-US" dirty="0"/>
              <a:t>The treatment for this mental illness is insulin shock therapy and antipsychotic medication.  </a:t>
            </a:r>
          </a:p>
          <a:p>
            <a:pPr marL="0" indent="0">
              <a:buNone/>
            </a:pPr>
            <a:r>
              <a:rPr lang="en-US" dirty="0"/>
              <a:t> </a:t>
            </a:r>
          </a:p>
        </p:txBody>
      </p:sp>
    </p:spTree>
    <p:extLst>
      <p:ext uri="{BB962C8B-B14F-4D97-AF65-F5344CB8AC3E}">
        <p14:creationId xmlns:p14="http://schemas.microsoft.com/office/powerpoint/2010/main" val="12660108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Work cited </a:t>
            </a:r>
          </a:p>
        </p:txBody>
      </p:sp>
      <p:sp>
        <p:nvSpPr>
          <p:cNvPr id="3" name="Content Placeholder 2"/>
          <p:cNvSpPr>
            <a:spLocks noGrp="1"/>
          </p:cNvSpPr>
          <p:nvPr>
            <p:ph idx="1"/>
          </p:nvPr>
        </p:nvSpPr>
        <p:spPr/>
        <p:txBody>
          <a:bodyPr>
            <a:normAutofit fontScale="70000" lnSpcReduction="20000"/>
          </a:bodyPr>
          <a:lstStyle/>
          <a:p>
            <a:endParaRPr lang="en-US" dirty="0"/>
          </a:p>
          <a:p>
            <a:pPr marL="0" indent="-457200" algn="just">
              <a:lnSpc>
                <a:spcPct val="200000"/>
              </a:lnSpc>
              <a:buNone/>
            </a:pPr>
            <a:r>
              <a:rPr lang="en-US" dirty="0"/>
              <a:t>Charles, Marilyn. "A beautiful mind." </a:t>
            </a:r>
            <a:r>
              <a:rPr lang="en-US" i="1" dirty="0"/>
              <a:t>The American journal of psychoanalysis</a:t>
            </a:r>
            <a:r>
              <a:rPr lang="en-US" dirty="0"/>
              <a:t> 63.1 (2003): 21-37. </a:t>
            </a:r>
          </a:p>
          <a:p>
            <a:pPr marL="0" indent="-457200" algn="just">
              <a:lnSpc>
                <a:spcPct val="200000"/>
              </a:lnSpc>
              <a:buNone/>
            </a:pPr>
            <a:r>
              <a:rPr lang="en-US" dirty="0"/>
              <a:t>Nasar, Sylvia. </a:t>
            </a:r>
            <a:r>
              <a:rPr lang="en-US" i="1" dirty="0"/>
              <a:t>A beautiful mind</a:t>
            </a:r>
            <a:r>
              <a:rPr lang="en-US" dirty="0"/>
              <a:t>. WF Howes Limited, 2016. </a:t>
            </a:r>
          </a:p>
          <a:p>
            <a:pPr marL="0" indent="-457200" algn="just">
              <a:lnSpc>
                <a:spcPct val="200000"/>
              </a:lnSpc>
              <a:buNone/>
            </a:pPr>
            <a:r>
              <a:rPr lang="en-US" dirty="0"/>
              <a:t> Thacker, Megan, and Caitlin Hughes. "Movie Review: A Beautiful Mind." </a:t>
            </a:r>
            <a:r>
              <a:rPr lang="en-US" i="1" dirty="0"/>
              <a:t>Mental Health Clinician</a:t>
            </a:r>
            <a:r>
              <a:rPr lang="en-US" dirty="0"/>
              <a:t> 2.8 (2013): 246-247. </a:t>
            </a:r>
          </a:p>
          <a:p>
            <a:pPr marL="0" indent="-457200" algn="just">
              <a:lnSpc>
                <a:spcPct val="200000"/>
              </a:lnSpc>
              <a:buNone/>
            </a:pPr>
            <a:r>
              <a:rPr lang="en-US" dirty="0"/>
              <a:t>Ron</a:t>
            </a:r>
            <a:r>
              <a:rPr lang="en-US" i="1" dirty="0"/>
              <a:t> </a:t>
            </a:r>
            <a:r>
              <a:rPr lang="en-US" dirty="0"/>
              <a:t>Howard</a:t>
            </a:r>
            <a:r>
              <a:rPr lang="en-US" i="1" dirty="0"/>
              <a:t>. A beautiful mind.</a:t>
            </a:r>
            <a:r>
              <a:rPr lang="en-US" dirty="0"/>
              <a:t> (, 2001). </a:t>
            </a:r>
            <a:r>
              <a:rPr lang="en-US" u="sng" dirty="0">
                <a:hlinkClick r:id="rId2"/>
              </a:rPr>
              <a:t>http://moviescreens.tripod.com/abm/part2.html</a:t>
            </a:r>
            <a:r>
              <a:rPr lang="en-US" dirty="0"/>
              <a:t> </a:t>
            </a:r>
          </a:p>
          <a:p>
            <a:endParaRPr lang="en-US" dirty="0"/>
          </a:p>
        </p:txBody>
      </p:sp>
    </p:spTree>
    <p:extLst>
      <p:ext uri="{BB962C8B-B14F-4D97-AF65-F5344CB8AC3E}">
        <p14:creationId xmlns:p14="http://schemas.microsoft.com/office/powerpoint/2010/main" val="532090085"/>
      </p:ext>
    </p:extLst>
  </p:cSld>
  <p:clrMapOvr>
    <a:masterClrMapping/>
  </p:clrMapOvr>
</p:sld>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292</TotalTime>
  <Words>1711</Words>
  <Application>Microsoft Office PowerPoint</Application>
  <PresentationFormat>Widescreen</PresentationFormat>
  <Paragraphs>110</Paragraphs>
  <Slides>11</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Light</vt:lpstr>
      <vt:lpstr>Times New Roman</vt:lpstr>
      <vt:lpstr>Office Theme</vt:lpstr>
      <vt:lpstr>Beautiful mind </vt:lpstr>
      <vt:lpstr>Title: The presentation of Beautiful mind </vt:lpstr>
      <vt:lpstr>Scholarly articles </vt:lpstr>
      <vt:lpstr>Preview of presentation </vt:lpstr>
      <vt:lpstr>Thesis </vt:lpstr>
      <vt:lpstr>Argument </vt:lpstr>
      <vt:lpstr>Key terms defined  </vt:lpstr>
      <vt:lpstr>The key terms defined </vt:lpstr>
      <vt:lpstr>Continued…Key terms: Definition </vt:lpstr>
      <vt:lpstr>Two questions </vt:lpstr>
      <vt:lpstr>Work cited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Beautiful mind </dc:title>
  <dc:creator>user 1</dc:creator>
  <cp:lastModifiedBy>user 1</cp:lastModifiedBy>
  <cp:revision>33</cp:revision>
  <dcterms:created xsi:type="dcterms:W3CDTF">2020-11-08T18:53:12Z</dcterms:created>
  <dcterms:modified xsi:type="dcterms:W3CDTF">2020-11-09T05:44:47Z</dcterms:modified>
</cp:coreProperties>
</file>